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112" r:id="rId2"/>
    <p:sldId id="2083" r:id="rId3"/>
    <p:sldId id="269" r:id="rId4"/>
    <p:sldId id="257" r:id="rId5"/>
    <p:sldId id="2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009900"/>
    <a:srgbClr val="800000"/>
    <a:srgbClr val="669900"/>
    <a:srgbClr val="990033"/>
    <a:srgbClr val="D60093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757" autoAdjust="0"/>
  </p:normalViewPr>
  <p:slideViewPr>
    <p:cSldViewPr snapToGrid="0">
      <p:cViewPr varScale="1">
        <p:scale>
          <a:sx n="63" d="100"/>
          <a:sy n="63" d="100"/>
        </p:scale>
        <p:origin x="932" y="92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38712-594E-47D8-9E9C-A81CE8530A22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0945B-319F-41F4-9F38-46C469C5B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18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0945B-319F-41F4-9F38-46C469C5BB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93605-B302-4C45-AB7C-4A0CD719F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1BF24C-6527-4330-BA40-C9E184D04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149C5-860D-4855-9C5D-54E7FDFB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7F9A6-48CE-4F46-912F-384461AA7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8EEB3-8FDB-4A80-A6AA-D656581EA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9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AC03E-69BF-45F5-B692-49637673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EFB1EF-6BCE-4637-B514-550EBF640A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7C6F4-B050-47A4-9C94-60A0D2F7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578D3-CA11-4415-8FE4-04A706D86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1FC68-6EDC-4417-8171-A9263B801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1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6D77FE-24E8-4DFE-AB38-7BCA4DF26E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42F5CE-80B3-44E8-AB4C-18C7451FC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9D33C-5314-44AB-B8FF-5D82373B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EDC1D-0EE1-41E8-B927-C953F7D52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E9003-0579-4D32-819F-E8A19ED0B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6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3A582-8A78-4990-A75D-25EA07A0C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0D6EE-226F-4281-B7C0-61BD2F340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EC3EF-AB82-4A14-A67D-2BF701EBE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DE20C-DB6D-4349-A076-B47B27617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60CE2-AC93-48E4-BC15-B4DC8241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1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D452-4A16-480B-9DF3-D8DD44D5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582EF-0E80-4C13-BE7D-0E4F37BF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92481-93A8-426C-B8D1-954EF1B78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463D0-D6F7-4759-8F2E-59073A35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99BAD-ED39-459D-9325-0BBF5736B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3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E293F-76D6-4DA0-B8A2-C46621E15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AD79-D65F-4B35-A28C-DD11D6865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05C597-AACB-41F9-A341-E265470FC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D0053-9EB2-41A0-8469-81B7ABD2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C59B0-1691-4636-BF1C-A68B6989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BCB47-51BF-45ED-B89B-775728081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7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E92D8-0C1E-48EA-AC20-69C180D99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99A2A-73A2-4184-B301-211D28A56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B17E5-17EC-4691-A992-C2910E1E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80602B-A284-41B0-998C-57B582655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326C34-109C-4561-8BC8-32C160155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03341F-A547-41E2-8373-D1ED4E500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0E6C3-B6FC-4A09-8A7E-05884E6E8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1514FC-BB6D-48C8-974B-E7A9452C4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94715-05FB-4D0B-8DE6-676EF1398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143BBE-3680-4A16-9EA5-738DDE96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75C9-4D9C-4D50-98D0-75A033824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F50C1D-CD8E-460E-8B0E-020C706EF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0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1A04AA-8A46-412D-9E16-8107A944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4A6CE0-8477-4264-92F3-4DDE484B0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BAEE1-7CF0-4B3E-BD0D-7973EAF8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6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7D3E5-F766-4908-A504-503C4E34C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829D-B77A-47D9-B030-601893DCC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F65E34-328F-4E3E-9AF5-5639F056E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945B3-0C79-427A-8852-090D5C5F9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E8B9A-DDB1-4315-9658-25C85DF12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621AA-7F22-4543-AE20-411406C0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0A8CC-C826-4A37-831B-7835322F0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1611B7-1425-49BC-9129-DEF18125B8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ABB0DB-23F2-4FBB-B92F-2D6A1E2DD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84D7F-9A84-4B8D-AC40-0C383495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4131A-FF8E-4B37-BE8E-A77D10F57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C058B-8D93-45BB-B7F8-8CC213B65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3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72E9B-8071-4EF6-A661-D029C7753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E796F-00F2-446C-B323-3C8199927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65686-8E83-4A9D-A35C-A04A606E55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29787-F407-407A-BB21-EACA3B3BF419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4D243-4452-41B7-9C9B-79EDCA421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2217A-B2C1-4D29-91E2-031F5A94F1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8216A-D31C-415E-8422-F032216B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5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9536" y="692696"/>
            <a:ext cx="8496944" cy="1728191"/>
          </a:xfrm>
        </p:spPr>
        <p:txBody>
          <a:bodyPr>
            <a:normAutofit/>
          </a:bodyPr>
          <a:lstStyle/>
          <a:p>
            <a:r>
              <a:rPr lang="en-AU" sz="3000" b="1" dirty="0">
                <a:latin typeface="Times New Roman" panose="02020603050405020304" pitchFamily="18" charset="0"/>
                <a:cs typeface="Times New Roman" pitchFamily="18" charset="0"/>
              </a:rPr>
              <a:t>Môn: Anh </a:t>
            </a:r>
            <a:r>
              <a:rPr lang="en-AU" sz="3000" b="1" dirty="0" err="1">
                <a:latin typeface="Times New Roman" panose="02020603050405020304" pitchFamily="18" charset="0"/>
                <a:cs typeface="Times New Roman" pitchFamily="18" charset="0"/>
              </a:rPr>
              <a:t>Văn</a:t>
            </a:r>
            <a:r>
              <a:rPr lang="en-AU" sz="3000" b="1" dirty="0">
                <a:latin typeface="Times New Roman" panose="02020603050405020304" pitchFamily="18" charset="0"/>
                <a:cs typeface="Times New Roman" pitchFamily="18" charset="0"/>
              </a:rPr>
              <a:t> – </a:t>
            </a:r>
            <a:r>
              <a:rPr lang="en-AU" sz="3000" b="1" dirty="0" err="1">
                <a:latin typeface="Times New Roman" panose="02020603050405020304" pitchFamily="18" charset="0"/>
                <a:cs typeface="Times New Roman" pitchFamily="18" charset="0"/>
              </a:rPr>
              <a:t>Lớp</a:t>
            </a:r>
            <a:r>
              <a:rPr lang="en-AU" sz="3000" b="1" dirty="0">
                <a:latin typeface="Times New Roman" panose="02020603050405020304" pitchFamily="18" charset="0"/>
                <a:cs typeface="Times New Roman" pitchFamily="18" charset="0"/>
              </a:rPr>
              <a:t>: 6</a:t>
            </a:r>
            <a:b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UNIT1:  T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OWN AND CITY</a:t>
            </a:r>
            <a:b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Lesson 2: </a:t>
            </a:r>
            <a:r>
              <a:rPr lang="en-A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r>
              <a:rPr lang="en-US" sz="2800" dirty="0">
                <a:latin typeface="Arial Rounded MT Bold" panose="020F0704030504030204" pitchFamily="34" charset="0"/>
              </a:rPr>
              <a:t>  </a:t>
            </a:r>
            <a:br>
              <a:rPr lang="en-US" sz="2800" dirty="0">
                <a:latin typeface="Arial Rounded MT Bold" panose="020F0704030504030204" pitchFamily="34" charset="0"/>
              </a:rPr>
            </a:br>
            <a:r>
              <a:rPr lang="en-US" sz="2800" b="1" dirty="0">
                <a:ln w="28575">
                  <a:solidFill>
                    <a:srgbClr val="002060"/>
                  </a:solidFill>
                </a:ln>
                <a:solidFill>
                  <a:srgbClr val="FFCC66"/>
                </a:solidFill>
                <a:latin typeface="VNI-Bandit" pitchFamily="2" charset="0"/>
                <a:cs typeface="Times New Roman" panose="02020603050405020304" pitchFamily="18" charset="0"/>
              </a:rPr>
              <a:t>Places In A Town Or City</a:t>
            </a:r>
            <a:endParaRPr lang="en-A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6919" y="2420888"/>
            <a:ext cx="9459257" cy="3376597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AU" sz="3000" b="1" dirty="0">
                <a:latin typeface="Times New Roman" panose="02020603050405020304" pitchFamily="18" charset="0"/>
                <a:cs typeface="Times New Roman" pitchFamily="18" charset="0"/>
              </a:rPr>
              <a:t>HỌC SINH THỰC HIỆN  CÁC YÊU CẦU SAU:</a:t>
            </a:r>
          </a:p>
          <a:p>
            <a:pPr marL="514350" indent="-514350" algn="l">
              <a:buAutoNum type="arabicPeriod"/>
            </a:pP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SGK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ử 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City on the sea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ừ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( 5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l">
              <a:buAutoNum type="arabicPeriod"/>
            </a:pP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063552" y="188640"/>
            <a:ext cx="8208912" cy="50405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 DẪN CHUẨN BỊ BÀI HỌC</a:t>
            </a:r>
            <a:endParaRPr lang="en-US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5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70C236-5DD7-4A8C-8334-DB604922660E}"/>
              </a:ext>
            </a:extLst>
          </p:cNvPr>
          <p:cNvSpPr/>
          <p:nvPr/>
        </p:nvSpPr>
        <p:spPr>
          <a:xfrm>
            <a:off x="652022" y="283203"/>
            <a:ext cx="11301166" cy="6291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NOUNS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	      *</a:t>
            </a:r>
            <a:r>
              <a:rPr lang="en-US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ADJECTIVES</a:t>
            </a: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description 				14. real </a:t>
            </a: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cabin 					 15.exciting 		</a:t>
            </a: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chef 					 16.fantastic 	 </a:t>
            </a: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climbing wall 				17. comfortable 	</a:t>
            </a: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cruise ship 	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			*</a:t>
            </a:r>
            <a:r>
              <a:rPr lang="en-US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		</a:t>
            </a: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tourist 	</a:t>
            </a: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imagine  					18. prefer 			 </a:t>
            </a: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passenger 				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19.relax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				</a:t>
            </a: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swimming pool 				20.</a:t>
            </a:r>
            <a:r>
              <a:rPr lang="en-US" sz="2800" dirty="0"/>
              <a:t> worry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			 </a:t>
            </a: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/>
            <a:r>
              <a:rPr lang="en-US" sz="2800" dirty="0"/>
              <a:t>11 .area  									 </a:t>
            </a:r>
          </a:p>
          <a:p>
            <a:pPr lvl="0"/>
            <a:r>
              <a:rPr lang="en-US" sz="2800" dirty="0"/>
              <a:t>12. visitor  						</a:t>
            </a:r>
          </a:p>
          <a:p>
            <a:r>
              <a:rPr lang="en-US" sz="2800" dirty="0"/>
              <a:t>13 .brick  </a:t>
            </a:r>
            <a:r>
              <a:rPr lang="en-US" dirty="0"/>
              <a:t>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283433-541D-441E-A582-C068B52FF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922" y="0"/>
            <a:ext cx="5638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 b="1" u="sng" dirty="0">
                <a:solidFill>
                  <a:srgbClr val="FF0000"/>
                </a:solidFill>
                <a:latin typeface=".VnMemorandum" panose="020B7200000000000000" pitchFamily="34" charset="0"/>
              </a:rPr>
              <a:t>NEW WORDS</a:t>
            </a:r>
          </a:p>
        </p:txBody>
      </p:sp>
    </p:spTree>
    <p:extLst>
      <p:ext uri="{BB962C8B-B14F-4D97-AF65-F5344CB8AC3E}">
        <p14:creationId xmlns:p14="http://schemas.microsoft.com/office/powerpoint/2010/main" val="295140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D163F9-83C9-4D5E-8F04-5AB43A946410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>
                <a:solidFill>
                  <a:srgbClr val="C00000"/>
                </a:solidFill>
                <a:latin typeface="VNI-Bodon-Poster" pitchFamily="2" charset="0"/>
                <a:cs typeface="Times New Roman" panose="02020603050405020304" pitchFamily="18" charset="0"/>
              </a:rPr>
              <a:t>Comprehension questions</a:t>
            </a:r>
            <a:endParaRPr lang="en-US" sz="4400" b="1" dirty="0">
              <a:solidFill>
                <a:srgbClr val="C00000"/>
              </a:solidFill>
              <a:latin typeface="VNI-Bodon-Poster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2743DF-FF7C-4A02-ABB3-E9E51DEB611F}"/>
              </a:ext>
            </a:extLst>
          </p:cNvPr>
          <p:cNvSpPr txBox="1"/>
          <p:nvPr/>
        </p:nvSpPr>
        <p:spPr>
          <a:xfrm>
            <a:off x="536575" y="1215072"/>
            <a:ext cx="1142365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6195">
              <a:tabLst>
                <a:tab pos="4400550" algn="l"/>
              </a:tabLst>
            </a:pP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1. What is the name of the ship?</a:t>
            </a:r>
          </a:p>
          <a:p>
            <a:pPr marL="0" marR="36195">
              <a:spcBef>
                <a:spcPts val="0"/>
              </a:spcBef>
              <a:spcAft>
                <a:spcPts val="0"/>
              </a:spcAft>
              <a:tabLst>
                <a:tab pos="4400550" algn="l"/>
              </a:tabLst>
            </a:pP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2. How many people work on the ship?</a:t>
            </a:r>
            <a:endParaRPr lang="en-US" sz="4400" b="1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36195">
              <a:spcBef>
                <a:spcPts val="0"/>
              </a:spcBef>
              <a:spcAft>
                <a:spcPts val="0"/>
              </a:spcAft>
              <a:tabLst>
                <a:tab pos="4400550" algn="l"/>
              </a:tabLst>
            </a:pP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3. How many chefs are there on the ship?</a:t>
            </a:r>
            <a:endParaRPr lang="en-US" sz="4400" b="1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36195">
              <a:spcBef>
                <a:spcPts val="0"/>
              </a:spcBef>
              <a:spcAft>
                <a:spcPts val="0"/>
              </a:spcAft>
              <a:tabLst>
                <a:tab pos="4400550" algn="l"/>
              </a:tabLst>
            </a:pP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4. Is it the only ship with a park?</a:t>
            </a:r>
            <a:endParaRPr lang="en-US" sz="4400" b="1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36195">
              <a:spcBef>
                <a:spcPts val="0"/>
              </a:spcBef>
              <a:spcAft>
                <a:spcPts val="0"/>
              </a:spcAft>
              <a:tabLst>
                <a:tab pos="4400550" algn="l"/>
              </a:tabLst>
            </a:pP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5. What’s in the sports area?</a:t>
            </a:r>
            <a:endParaRPr lang="en-US" sz="4400" b="1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303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C8AA6B-AC9C-44CF-85B9-C1973E4E2969}"/>
              </a:ext>
            </a:extLst>
          </p:cNvPr>
          <p:cNvSpPr txBox="1"/>
          <p:nvPr/>
        </p:nvSpPr>
        <p:spPr>
          <a:xfrm>
            <a:off x="1" y="0"/>
            <a:ext cx="1219199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-  FALSE QUIZ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F472D1-C747-4126-BD8F-7F17D273F890}"/>
              </a:ext>
            </a:extLst>
          </p:cNvPr>
          <p:cNvSpPr txBox="1"/>
          <p:nvPr/>
        </p:nvSpPr>
        <p:spPr>
          <a:xfrm>
            <a:off x="238225" y="1282103"/>
            <a:ext cx="965654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a) There is a library and a school on the ship.</a:t>
            </a:r>
            <a:endParaRPr lang="en-US" sz="3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96862-A20F-46B7-B229-AA5FD86F770C}"/>
              </a:ext>
            </a:extLst>
          </p:cNvPr>
          <p:cNvSpPr txBox="1"/>
          <p:nvPr/>
        </p:nvSpPr>
        <p:spPr>
          <a:xfrm>
            <a:off x="238225" y="2533428"/>
            <a:ext cx="965654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b) There are some swimming pools on the ship.	</a:t>
            </a:r>
            <a:endParaRPr lang="en-US" sz="3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3C5BEB-337D-4F9B-8F93-6F82075D8EBF}"/>
              </a:ext>
            </a:extLst>
          </p:cNvPr>
          <p:cNvSpPr txBox="1"/>
          <p:nvPr/>
        </p:nvSpPr>
        <p:spPr>
          <a:xfrm>
            <a:off x="238225" y="3724960"/>
            <a:ext cx="999343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c) There is one café and one restaurant on the ship.</a:t>
            </a:r>
            <a:endParaRPr lang="en-US" sz="3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6AAB40-BC8A-4427-B97A-2119562D1814}"/>
              </a:ext>
            </a:extLst>
          </p:cNvPr>
          <p:cNvSpPr/>
          <p:nvPr/>
        </p:nvSpPr>
        <p:spPr>
          <a:xfrm>
            <a:off x="10395284" y="1282103"/>
            <a:ext cx="635267" cy="67710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47756C-B2E0-4C57-8D51-6D99097FB574}"/>
              </a:ext>
            </a:extLst>
          </p:cNvPr>
          <p:cNvSpPr/>
          <p:nvPr/>
        </p:nvSpPr>
        <p:spPr>
          <a:xfrm>
            <a:off x="10395281" y="3542435"/>
            <a:ext cx="635267" cy="67710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A1D4B2-284D-49BA-99ED-FDD1CF880289}"/>
              </a:ext>
            </a:extLst>
          </p:cNvPr>
          <p:cNvSpPr/>
          <p:nvPr/>
        </p:nvSpPr>
        <p:spPr>
          <a:xfrm>
            <a:off x="10395282" y="2412269"/>
            <a:ext cx="635267" cy="67710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71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4915" y="18730"/>
            <a:ext cx="12192000" cy="6857147"/>
          </a:xfr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3520" y="1602426"/>
            <a:ext cx="11035129" cy="25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5002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>
              <a:spcBef>
                <a:spcPts val="600"/>
              </a:spcBef>
              <a:spcAft>
                <a:spcPts val="600"/>
              </a:spcAft>
              <a:tabLst>
                <a:tab pos="581025" algn="l"/>
              </a:tabLst>
            </a:pP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 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Learn by heart all the new words.</a:t>
            </a:r>
          </a:p>
          <a:p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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Prepare for next lesson –</a:t>
            </a:r>
            <a:r>
              <a:rPr lang="en-US" sz="4400" b="1">
                <a:latin typeface="Times New Roman" panose="02020603050405020304" pitchFamily="18" charset="0"/>
                <a:ea typeface="MS Mincho" panose="02020609040205080304" pitchFamily="49" charset="-128"/>
              </a:rPr>
              <a:t>Language focus</a:t>
            </a:r>
            <a:endParaRPr lang="en-US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10000"/>
              </a:lnSpc>
            </a:pPr>
            <a:endParaRPr lang="en-US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3530897" y="427210"/>
            <a:ext cx="4572000" cy="9620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/>
          <a:lstStyle/>
          <a:p>
            <a:pPr algn="ctr"/>
            <a:r>
              <a:rPr lang="en-US" sz="65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  <a:cs typeface="Gisha" panose="020B0502040204020203" pitchFamily="34" charset="-79"/>
              </a:rPr>
              <a:t>Homework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EBF74B-0253-4F3A-8746-969287BA5A17}"/>
              </a:ext>
            </a:extLst>
          </p:cNvPr>
          <p:cNvSpPr/>
          <p:nvPr/>
        </p:nvSpPr>
        <p:spPr>
          <a:xfrm>
            <a:off x="211393" y="2012619"/>
            <a:ext cx="11769213" cy="806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256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400" dirty="0">
              <a:solidFill>
                <a:schemeClr val="bg1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23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335</Words>
  <Application>Microsoft Office PowerPoint</Application>
  <PresentationFormat>Widescreen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20" baseType="lpstr">
      <vt:lpstr>MS Mincho</vt:lpstr>
      <vt:lpstr>SimSun</vt:lpstr>
      <vt:lpstr>.VnMemorandum</vt:lpstr>
      <vt:lpstr>Arial</vt:lpstr>
      <vt:lpstr>Arial Rounded MT Bold</vt:lpstr>
      <vt:lpstr>Calibri</vt:lpstr>
      <vt:lpstr>Calibri Light</vt:lpstr>
      <vt:lpstr>Gisha</vt:lpstr>
      <vt:lpstr>Ravie</vt:lpstr>
      <vt:lpstr>Times New Roman</vt:lpstr>
      <vt:lpstr>VNI-Bandit</vt:lpstr>
      <vt:lpstr>VNI-Bodon-Poster</vt:lpstr>
      <vt:lpstr>VNI-Times</vt:lpstr>
      <vt:lpstr>Wingdings</vt:lpstr>
      <vt:lpstr>Office Theme</vt:lpstr>
      <vt:lpstr>Môn: Anh Văn – Lớp: 6  UNIT1:  TOWN AND CITY Lesson 2: Reading   Places In A Town Or City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Diep Huynh</dc:creator>
  <cp:lastModifiedBy>Administrator</cp:lastModifiedBy>
  <cp:revision>77</cp:revision>
  <dcterms:created xsi:type="dcterms:W3CDTF">2021-04-22T17:27:42Z</dcterms:created>
  <dcterms:modified xsi:type="dcterms:W3CDTF">2021-09-24T03:36:55Z</dcterms:modified>
</cp:coreProperties>
</file>